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77" r:id="rId4"/>
    <p:sldId id="275" r:id="rId5"/>
    <p:sldId id="280" r:id="rId6"/>
    <p:sldId id="259" r:id="rId7"/>
    <p:sldId id="260" r:id="rId8"/>
    <p:sldId id="262" r:id="rId9"/>
    <p:sldId id="279" r:id="rId10"/>
    <p:sldId id="278" r:id="rId11"/>
    <p:sldId id="261" r:id="rId12"/>
    <p:sldId id="263" r:id="rId13"/>
    <p:sldId id="265" r:id="rId14"/>
    <p:sldId id="269" r:id="rId15"/>
    <p:sldId id="271" r:id="rId16"/>
    <p:sldId id="276" r:id="rId17"/>
    <p:sldId id="258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Default Section" id="{4DA4D58C-F7C5-4C00-A143-07675DDE7480}">
          <p14:sldIdLst>
            <p14:sldId id="256"/>
            <p14:sldId id="257"/>
            <p14:sldId id="258"/>
            <p14:sldId id="259"/>
            <p14:sldId id="260"/>
            <p14:sldId id="262"/>
            <p14:sldId id="261"/>
            <p14:sldId id="263"/>
            <p14:sldId id="264"/>
            <p14:sldId id="265"/>
            <p14:sldId id="266"/>
            <p14:sldId id="267"/>
            <p14:sldId id="273"/>
            <p14:sldId id="269"/>
            <p14:sldId id="274"/>
            <p14:sldId id="275"/>
            <p14:sldId id="276"/>
            <p14:sldId id="270"/>
            <p14:sldId id="271"/>
            <p14:sldId id="272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CF2"/>
    <a:srgbClr val="FF502D"/>
    <a:srgbClr val="FFC000"/>
    <a:srgbClr val="0099FF"/>
    <a:srgbClr val="183C5C"/>
    <a:srgbClr val="2F559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67504" autoAdjust="0"/>
  </p:normalViewPr>
  <p:slideViewPr>
    <p:cSldViewPr snapToGrid="0">
      <p:cViewPr varScale="1">
        <p:scale>
          <a:sx n="103" d="100"/>
          <a:sy n="103" d="100"/>
        </p:scale>
        <p:origin x="-1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A1539F-60C6-4A40-A97B-2F8520A157FC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D81337-7D52-4A5F-8FB7-47BBA5D876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2372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None/>
            </a:pP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05372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It4youth.ru</a:t>
            </a:r>
          </a:p>
          <a:p>
            <a:r>
              <a:rPr lang="ru-RU" dirty="0" smtClean="0"/>
              <a:t>Спасибо за</a:t>
            </a:r>
            <a:r>
              <a:rPr lang="ru-RU" baseline="0" dirty="0" smtClean="0"/>
              <a:t> внимание!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97092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Фронтальная работа.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Тренер записывает на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флип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чарте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названия профессий, которые называют школьники.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Затем следует обсуждение.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Тренер может прийти к обобщению – какие и почему профессии нравятся детям, особенно остановившись на причинах выбора: игрушки, сказки, профессия родителей, кинофильмы, компьютерные игры и т.д.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Вопросы для обсуждения: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Кем вы мечтали стать в детстве?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Почему в детстве выбирают для себя такие профессии?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 кого сохранилось желание выбрать ту же профессию?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бобщени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какие и почему профессии нравятся детям, особенно остановившись на причинах выбора: игрушки, сказки, профессия родителей, кинофильмы, компьютерные игры и т.д.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544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1247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449529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12476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Возможности </a:t>
            </a:r>
            <a:r>
              <a:rPr lang="en-US" dirty="0" smtClean="0"/>
              <a:t>Microsoft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28476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Записать на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флип-чарте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факторы, влияющие на выбор профессии выпускниками школы.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Предложить им ранжировать список и определить  3-5 чаще всего встречающихся фактора.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Прийти к выводу, что нельзя игнорировать, прежде всего, интересы, способности, перспективность профессии.  Предложить обсудить один из названных факторов – престижность.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Возможные ответы школьников: деньги, склонности, родители, престижность,  интересы, успехи в школе,  способности, связи, давление сверстников, СМИ, семейные традиции, перспективы и т.д.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Обсуждение: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 бы вы ранжировали этот список?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 для вас на первом месте? Почему?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Вывод -  нельзя игнорировать, прежде всего, интересы, способности, перспективность профессии.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Давайте обсудим престижность профессий(переход к след блоку)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53860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041400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0003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67667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7019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71941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62262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90113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6173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74638"/>
            <a:ext cx="78867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1489075"/>
            <a:ext cx="3867151" cy="641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888" y="2193928"/>
            <a:ext cx="3867151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2249" y="1489075"/>
            <a:ext cx="3868340" cy="641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249" y="2193928"/>
            <a:ext cx="386834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72693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24179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598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101850"/>
            <a:ext cx="2949179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7483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101850"/>
            <a:ext cx="2949179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78343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4574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6752E-E1DA-4FBC-94DB-3066C8AE96AD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6151" y="6356353"/>
            <a:ext cx="2171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57900" y="6356353"/>
            <a:ext cx="24574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E4509-CDD0-4D5A-8FAA-72E9FE9A49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0292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HOME\Desktop\&#1084;&#1072;&#1089;&#1090;&#1077;&#1088;-&#1082;&#1083;&#1072;&#1089;&#1089;\28.02%20&#1052;&#1040;&#1057;&#1058;&#1045;&#1056;-&#1050;&#1051;&#1040;&#1057;&#1057;\&#1055;&#1088;&#1086;&#1092;&#1077;&#1089;&#1089;&#1080;&#1080;%20&#1073;&#1091;&#1076;&#1091;&#1097;&#1077;&#1075;&#1086;\&#1055;&#1088;&#1086;&#1092;&#1077;&#1089;&#1089;&#1080;&#1080;%20&#1073;&#1091;&#1076;&#1091;&#1097;&#1077;&#1075;&#1086;.mp4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8%D0%BD%D1%84%D0%BE%D1%80%D0%BC%D0%B0%D1%86%D0%B8%D0%BE%D0%BD%D0%BD%D1%8B%D0%B5_%D1%82%D0%B5%D1%85%D0%BD%D0%BE%D0%BB%D0%BE%D0%B3%D0%B8%D0%B8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it4youth.ru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HOME\Desktop\&#1084;&#1072;&#1089;&#1090;&#1077;&#1088;-&#1082;&#1083;&#1072;&#1089;&#1089;\28.02%20&#1052;&#1040;&#1057;&#1058;&#1045;&#1056;-&#1050;&#1051;&#1040;&#1057;&#1057;\&#1055;&#1088;&#1086;&#1092;&#1077;&#1089;&#1089;&#1080;&#1080;%20&#1073;&#1091;&#1076;&#1091;&#1097;&#1077;&#1075;&#1086;\&#1084;&#1091;&#1083;&#1100;&#1090;%20&#1086;&#1073;&#1088;&#1077;&#1079;&#1082;&#1072;.avi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02" b="16200"/>
          <a:stretch/>
        </p:blipFill>
        <p:spPr>
          <a:xfrm>
            <a:off x="0" y="365760"/>
            <a:ext cx="9144000" cy="616164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Rectangle 4"/>
          <p:cNvSpPr/>
          <p:nvPr/>
        </p:nvSpPr>
        <p:spPr>
          <a:xfrm>
            <a:off x="0" y="492371"/>
            <a:ext cx="6625883" cy="1097278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2538" y="520505"/>
            <a:ext cx="6457071" cy="923330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Профессии  </a:t>
            </a:r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XXI </a:t>
            </a:r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века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0438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офессии будущего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97956" y="1703949"/>
            <a:ext cx="3590778" cy="3590778"/>
          </a:xfrm>
          <a:prstGeom prst="rect">
            <a:avLst/>
          </a:prstGeom>
        </p:spPr>
      </p:pic>
      <p:pic>
        <p:nvPicPr>
          <p:cNvPr id="21506" name="Picture 2" descr="Картинки по запросу выбор профессии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3003" y="1470071"/>
            <a:ext cx="1941342" cy="1941343"/>
          </a:xfrm>
          <a:prstGeom prst="rect">
            <a:avLst/>
          </a:prstGeom>
          <a:noFill/>
        </p:spPr>
      </p:pic>
      <p:sp>
        <p:nvSpPr>
          <p:cNvPr id="21508" name="AutoShape 4" descr="Картинки по запросу выбор профессии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53785" y="449218"/>
            <a:ext cx="739298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Профессии будущего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510" name="AutoShape 6" descr="Картинки по запросу выбор профессии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2" name="AutoShape 8" descr="Картинки по запросу выбор профессии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4" name="Picture 10" descr="http://pu50.bakal1.ru/images/img006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555637"/>
            <a:ext cx="3258669" cy="2302363"/>
          </a:xfrm>
          <a:prstGeom prst="rect">
            <a:avLst/>
          </a:prstGeom>
          <a:noFill/>
        </p:spPr>
      </p:pic>
      <p:pic>
        <p:nvPicPr>
          <p:cNvPr id="10" name="Picture 10" descr="http://pu50.bakal1.ru/images/img006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6119446" y="4555637"/>
            <a:ext cx="3258669" cy="2302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180" r="4180"/>
          <a:stretch/>
        </p:blipFill>
        <p:spPr>
          <a:xfrm>
            <a:off x="0" y="0"/>
            <a:ext cx="5739618" cy="6858000"/>
          </a:xfrm>
        </p:spPr>
      </p:pic>
      <p:sp>
        <p:nvSpPr>
          <p:cNvPr id="11" name="Rectangle 10"/>
          <p:cNvSpPr/>
          <p:nvPr/>
        </p:nvSpPr>
        <p:spPr>
          <a:xfrm>
            <a:off x="4684542" y="1036"/>
            <a:ext cx="4459459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667299" y="1626435"/>
            <a:ext cx="44767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IT </a:t>
            </a:r>
            <a:r>
              <a:rPr lang="ru-RU" sz="5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специалисты</a:t>
            </a:r>
            <a:endParaRPr lang="ru-RU" sz="5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92505" y="3685735"/>
            <a:ext cx="378420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Назовите профессии, связанные с компьютерными технологиями </a:t>
            </a:r>
          </a:p>
        </p:txBody>
      </p:sp>
    </p:spTree>
    <p:extLst>
      <p:ext uri="{BB962C8B-B14F-4D97-AF65-F5344CB8AC3E}">
        <p14:creationId xmlns="" xmlns:p14="http://schemas.microsoft.com/office/powerpoint/2010/main" val="97312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180" r="4180"/>
          <a:stretch/>
        </p:blipFill>
        <p:spPr>
          <a:xfrm>
            <a:off x="1" y="-1"/>
            <a:ext cx="4979504" cy="6858001"/>
          </a:xfrm>
        </p:spPr>
      </p:pic>
      <p:sp>
        <p:nvSpPr>
          <p:cNvPr id="11" name="Rectangle 10"/>
          <p:cNvSpPr/>
          <p:nvPr/>
        </p:nvSpPr>
        <p:spPr>
          <a:xfrm>
            <a:off x="2683566" y="-40296"/>
            <a:ext cx="6460435" cy="689829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081781" y="0"/>
            <a:ext cx="53447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dirty="0" smtClean="0">
                <a:latin typeface="Segoe UI" panose="020B0502040204020203" pitchFamily="34" charset="0"/>
                <a:cs typeface="Segoe UI" panose="020B0502040204020203" pitchFamily="34" charset="0"/>
              </a:rPr>
              <a:t>IT </a:t>
            </a:r>
            <a:r>
              <a:rPr lang="ru-RU" sz="48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специалисты</a:t>
            </a:r>
            <a:endParaRPr lang="ru-RU" sz="48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09513" y="715677"/>
            <a:ext cx="6334487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Программист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Системный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архитектор;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Специалист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информационным системам;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Системный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аналитик;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Специалист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системному администрированию;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Менеджер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информационных технологий;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Менеджер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продажам решений и сложных технических систем;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Специалист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информационным ресурсам;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Администратор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баз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данных;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PR;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Специалисты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маркетингу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рекламе;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Евангелисты (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специалист, профессионально занимающийся пропагандой в сфере 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3" tooltip="Информационные технологии"/>
              </a:rPr>
              <a:t>информационных технологий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730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www.companion.ua/data/filestorage/news/2013/05/1313739127_240553083_1----IT-.jpg"/>
          <p:cNvPicPr>
            <a:picLocks noChangeAspect="1" noChangeArrowheads="1"/>
          </p:cNvPicPr>
          <p:nvPr/>
        </p:nvPicPr>
        <p:blipFill>
          <a:blip r:embed="rId2"/>
          <a:srcRect r="23434"/>
          <a:stretch>
            <a:fillRect/>
          </a:stretch>
        </p:blipFill>
        <p:spPr bwMode="auto">
          <a:xfrm>
            <a:off x="2996418" y="1012874"/>
            <a:ext cx="6147582" cy="5845126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0" y="0"/>
            <a:ext cx="5233182" cy="6858000"/>
          </a:xfrm>
          <a:prstGeom prst="rect">
            <a:avLst/>
          </a:prstGeom>
          <a:solidFill>
            <a:srgbClr val="FF5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378639" y="172588"/>
            <a:ext cx="7610621" cy="1116013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Преимущества </a:t>
            </a: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специальностей</a:t>
            </a:r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>
          <a:xfrm>
            <a:off x="379828" y="1626493"/>
            <a:ext cx="5064369" cy="5231507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Работа интересная, возможности для самореализации</a:t>
            </a:r>
            <a:r>
              <a:rPr lang="ru-RU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  <a:endParaRPr lang="ru-RU" b="1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Можно много заработать;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Безработица не грозит;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Можно работать практически в любой стране;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Вы будете по настоящему нужным человеком.</a:t>
            </a:r>
          </a:p>
        </p:txBody>
      </p:sp>
      <p:sp>
        <p:nvSpPr>
          <p:cNvPr id="17412" name="AutoShape 4" descr="Картинки по запросу специалист IT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873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41" t="3727" r="11131" b="4906"/>
          <a:stretch/>
        </p:blipFill>
        <p:spPr>
          <a:xfrm>
            <a:off x="0" y="162961"/>
            <a:ext cx="9144000" cy="5966235"/>
          </a:xfrm>
        </p:spPr>
      </p:pic>
      <p:sp>
        <p:nvSpPr>
          <p:cNvPr id="5" name="Rectangle 4"/>
          <p:cNvSpPr/>
          <p:nvPr/>
        </p:nvSpPr>
        <p:spPr>
          <a:xfrm>
            <a:off x="745435" y="5450185"/>
            <a:ext cx="2996648" cy="457495"/>
          </a:xfrm>
          <a:prstGeom prst="rect">
            <a:avLst/>
          </a:prstGeom>
          <a:solidFill>
            <a:srgbClr val="00BCF2"/>
          </a:solidFill>
          <a:ln>
            <a:solidFill>
              <a:srgbClr val="00BC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3401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IT для молодежи - Windows Internet Explorer">
            <a:hlinkClick r:id="rId2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14" t="9389" r="2012" b="-9389"/>
          <a:stretch/>
        </p:blipFill>
        <p:spPr>
          <a:xfrm>
            <a:off x="258418" y="294434"/>
            <a:ext cx="8885582" cy="65635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68872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arlibrary.ucoz.ru/logo_tvoy_kur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75" y="365128"/>
            <a:ext cx="3014753" cy="162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it4youth.ru/img/logo_it_tex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376" y="472228"/>
            <a:ext cx="4720975" cy="9920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1913" y="2372933"/>
            <a:ext cx="8673305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3600" dirty="0" smtClean="0"/>
              <a:t>17 000 школьников</a:t>
            </a:r>
          </a:p>
          <a:p>
            <a:pPr marL="685800" indent="-685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3600" dirty="0" smtClean="0"/>
              <a:t>160 студентов-партнеров </a:t>
            </a:r>
            <a:r>
              <a:rPr lang="en-US" sz="3600" dirty="0" smtClean="0"/>
              <a:t>Microsoft </a:t>
            </a:r>
            <a:r>
              <a:rPr lang="ru-RU" sz="3600" dirty="0" smtClean="0"/>
              <a:t>и студентов </a:t>
            </a:r>
            <a:r>
              <a:rPr lang="en-US" sz="3600" dirty="0" smtClean="0"/>
              <a:t>AIESEC</a:t>
            </a:r>
          </a:p>
          <a:p>
            <a:pPr marL="685800" indent="-685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3600" dirty="0" smtClean="0"/>
              <a:t>Реализуется </a:t>
            </a:r>
            <a:r>
              <a:rPr lang="en-US" sz="3600" dirty="0" smtClean="0"/>
              <a:t>PH International </a:t>
            </a:r>
            <a:r>
              <a:rPr lang="ru-RU" sz="3600" dirty="0" smtClean="0"/>
              <a:t>в сотрудничестве с </a:t>
            </a:r>
            <a:r>
              <a:rPr lang="en-US" sz="3600" dirty="0" smtClean="0"/>
              <a:t>Microsoft </a:t>
            </a:r>
            <a:r>
              <a:rPr lang="ru-RU" sz="3600" dirty="0" smtClean="0"/>
              <a:t>и </a:t>
            </a:r>
            <a:r>
              <a:rPr lang="en-US" sz="3600" dirty="0" smtClean="0"/>
              <a:t>AIESEC</a:t>
            </a:r>
          </a:p>
          <a:p>
            <a:pPr marL="685800" indent="-685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3600" dirty="0" smtClean="0"/>
              <a:t>В рамках глобальной инициативы </a:t>
            </a:r>
            <a:r>
              <a:rPr lang="en-US" sz="3600" dirty="0" err="1" smtClean="0"/>
              <a:t>YouthSpark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36156636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-</a:t>
            </a:r>
            <a:endParaRPr lang="ru-R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465" b="17157"/>
          <a:stretch/>
        </p:blipFill>
        <p:spPr>
          <a:xfrm flipH="1">
            <a:off x="3112654" y="0"/>
            <a:ext cx="6031345" cy="6858000"/>
          </a:xfrm>
        </p:spPr>
      </p:pic>
      <p:sp>
        <p:nvSpPr>
          <p:cNvPr id="7" name="Rectangle 6"/>
          <p:cNvSpPr/>
          <p:nvPr/>
        </p:nvSpPr>
        <p:spPr>
          <a:xfrm>
            <a:off x="1" y="0"/>
            <a:ext cx="4711148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-148243" y="2520021"/>
            <a:ext cx="50076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А сейчас?</a:t>
            </a:r>
            <a:endParaRPr lang="ru-RU" sz="7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706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143000" y="1041400"/>
            <a:ext cx="6858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 </a:t>
            </a:r>
            <a:endParaRPr lang="ru-R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6200"/>
          <a:stretch/>
        </p:blipFill>
        <p:spPr>
          <a:xfrm>
            <a:off x="0" y="19597"/>
            <a:ext cx="9144000" cy="679921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65628" y="590843"/>
            <a:ext cx="5159327" cy="4320304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3920" y="4911150"/>
            <a:ext cx="781709" cy="1021805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485337" y="4912042"/>
            <a:ext cx="580292" cy="74442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143463" y="2086506"/>
            <a:ext cx="50076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99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Спасибо за внимание!</a:t>
            </a:r>
            <a:endParaRPr lang="ru-RU" sz="4400" dirty="0">
              <a:solidFill>
                <a:srgbClr val="0099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1623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5500394" y="0"/>
            <a:ext cx="3643606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497943" y="2027364"/>
            <a:ext cx="364605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Кем вы 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мечтали стать в детстве?</a:t>
            </a:r>
            <a:endParaRPr lang="ru-RU" sz="4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" name="Content Placeholder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72" r="37598"/>
          <a:stretch/>
        </p:blipFill>
        <p:spPr>
          <a:xfrm>
            <a:off x="-14908" y="0"/>
            <a:ext cx="5571646" cy="68703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0172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ульт обрезка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14400" y="0"/>
            <a:ext cx="6819314" cy="68193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1662" y="1097280"/>
            <a:ext cx="4642338" cy="5472333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Деньги, </a:t>
            </a:r>
            <a:b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Склонности, </a:t>
            </a:r>
            <a:b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Родители, </a:t>
            </a:r>
            <a:b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Престижность профессии,  </a:t>
            </a:r>
            <a:b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Интересы, </a:t>
            </a:r>
            <a:b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Успехи в школе,  </a:t>
            </a:r>
            <a:b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 Способности, </a:t>
            </a:r>
            <a:b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 Связи, </a:t>
            </a:r>
            <a:b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9. Давление сверстников, </a:t>
            </a:r>
            <a:b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10. СМИ, </a:t>
            </a:r>
            <a:b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11. Семейные традиции, </a:t>
            </a:r>
            <a:b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12. Перспективы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06627" y="374524"/>
            <a:ext cx="79340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влияет на выбор профессии?</a:t>
            </a:r>
            <a:endParaRPr lang="ru-RU" sz="4000" dirty="0"/>
          </a:p>
        </p:txBody>
      </p:sp>
      <p:sp>
        <p:nvSpPr>
          <p:cNvPr id="26626" name="AutoShape 2" descr="Картинки по запросу выбор профессии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Картинки по запросу выбор профессии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0" name="Picture 6" descr="Картинки по запросу выбор професс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219" y="1575582"/>
            <a:ext cx="3842121" cy="414603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6632" name="AutoShape 8" descr="Картинки по запросу выбор профессии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4" name="AutoShape 10" descr="Картинки по запросу выбор профессии"/>
          <p:cNvSpPr>
            <a:spLocks noChangeAspect="1" noChangeArrowheads="1"/>
          </p:cNvSpPr>
          <p:nvPr/>
        </p:nvSpPr>
        <p:spPr bwMode="auto">
          <a:xfrm>
            <a:off x="1555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618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2" name="Picture 6" descr="http://festival.1september.ru/articles/538157/01.jpg"/>
          <p:cNvPicPr>
            <a:picLocks noChangeAspect="1" noChangeArrowheads="1"/>
          </p:cNvPicPr>
          <p:nvPr/>
        </p:nvPicPr>
        <p:blipFill>
          <a:blip r:embed="rId2"/>
          <a:srcRect l="18693" r="17307"/>
          <a:stretch>
            <a:fillRect/>
          </a:stretch>
        </p:blipFill>
        <p:spPr bwMode="auto">
          <a:xfrm>
            <a:off x="3361103" y="604912"/>
            <a:ext cx="5782897" cy="5077606"/>
          </a:xfrm>
          <a:prstGeom prst="rect">
            <a:avLst/>
          </a:prstGeom>
          <a:noFill/>
        </p:spPr>
      </p:pic>
      <p:pic>
        <p:nvPicPr>
          <p:cNvPr id="50178" name="Picture 2" descr="http://inetrab.ru/wp-content/uploads/2014/07/bDjTLBOKQGU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641" y="2891737"/>
            <a:ext cx="3459825" cy="3459826"/>
          </a:xfrm>
          <a:prstGeom prst="rect">
            <a:avLst/>
          </a:prstGeom>
          <a:noFill/>
        </p:spPr>
      </p:pic>
      <p:pic>
        <p:nvPicPr>
          <p:cNvPr id="50184" name="Picture 8" descr="Картинки по запросу выбор профессии хочу могу надо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190714"/>
            <a:ext cx="3544228" cy="29151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097" y="0"/>
            <a:ext cx="7728905" cy="6858000"/>
          </a:xfrm>
        </p:spPr>
      </p:pic>
      <p:sp>
        <p:nvSpPr>
          <p:cNvPr id="4" name="Rectangle 3"/>
          <p:cNvSpPr/>
          <p:nvPr/>
        </p:nvSpPr>
        <p:spPr>
          <a:xfrm>
            <a:off x="0" y="0"/>
            <a:ext cx="3667539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0093" y="2551837"/>
            <a:ext cx="50076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5400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Престижные </a:t>
            </a:r>
          </a:p>
          <a:p>
            <a:pPr algn="just"/>
            <a:r>
              <a:rPr lang="ru-RU" sz="5400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профессии</a:t>
            </a:r>
            <a:endParaRPr lang="ru-RU" sz="5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689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5" t="5797" r="11870" b="8985"/>
          <a:stretch/>
        </p:blipFill>
        <p:spPr>
          <a:xfrm>
            <a:off x="5331131" y="295422"/>
            <a:ext cx="3587786" cy="573442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5083" y="290118"/>
            <a:ext cx="5485875" cy="581526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1468" y="6119952"/>
            <a:ext cx="321121" cy="4119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899" y="385562"/>
            <a:ext cx="5143501" cy="94684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Престижные 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доходные профессии сегодня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829" y="1756054"/>
            <a:ext cx="5392086" cy="4351338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Юрист, нотариус, прокурор, судья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менеджер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Врач, фармацевт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Банкир, служащий банка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Экономист, финансист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Бизнесмен, предприниматель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Министр, депутат, государственный служащий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Работник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IT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фирмы. Программист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Бухгалтер, аудитор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Работник шоу-бизнеса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843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5" t="5797" r="11870" b="8985"/>
          <a:stretch/>
        </p:blipFill>
        <p:spPr>
          <a:xfrm>
            <a:off x="5233182" y="298177"/>
            <a:ext cx="3643532" cy="597601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136" y="290119"/>
            <a:ext cx="5510494" cy="5970005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1468" y="6119952"/>
            <a:ext cx="321121" cy="4119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7920" y="245858"/>
            <a:ext cx="5549705" cy="1325563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Профессии, востребованные </a:t>
            </a: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перспективе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37628" y="1713085"/>
            <a:ext cx="5295340" cy="4589244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Строители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Инженеры</a:t>
            </a:r>
          </a:p>
          <a:p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специалисты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Менеджеры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Переводчики и лингвисты</a:t>
            </a:r>
          </a:p>
          <a:p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Нанотехнологи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Специалисты в области биотехнологий и биоинженерии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Маркетинг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Сервис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Логистика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702573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853354" y="309489"/>
            <a:ext cx="4290646" cy="623198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4"/>
          <p:cNvSpPr/>
          <p:nvPr/>
        </p:nvSpPr>
        <p:spPr>
          <a:xfrm>
            <a:off x="225084" y="290117"/>
            <a:ext cx="4628270" cy="6265427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733" y="216751"/>
            <a:ext cx="4672621" cy="94684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Престижные </a:t>
            </a:r>
            <a:r>
              <a:rPr lang="ru-RU" sz="3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доходные профессии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сегодня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828" y="1434905"/>
            <a:ext cx="4543863" cy="5134707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Юрист, нотариус,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судья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менеджер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Врач, фармацевт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Банкир, служащий банка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Экономист, финансист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Бизнесмен, предприниматель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Министр, депутат, государственный служащий</a:t>
            </a:r>
          </a:p>
          <a:p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IT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специалисты. 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Программист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Бухгалтер, аудитор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Работник шоу-бизнеса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797087" y="2082018"/>
            <a:ext cx="4346913" cy="469861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Строители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Инженеры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IT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специалисты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Менеджеры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Переводчики и лингвисты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Нанотехнологи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Специалисты в области биотехнологий и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биоинженерии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Маркетинг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Сервис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Логистика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23692" y="295422"/>
            <a:ext cx="42203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30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Профессии, востребованные в перспективе</a:t>
            </a:r>
          </a:p>
        </p:txBody>
      </p:sp>
    </p:spTree>
    <p:extLst>
      <p:ext uri="{BB962C8B-B14F-4D97-AF65-F5344CB8AC3E}">
        <p14:creationId xmlns="" xmlns:p14="http://schemas.microsoft.com/office/powerpoint/2010/main" val="387843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481</Words>
  <Application>Microsoft Office PowerPoint</Application>
  <PresentationFormat>Экран (4:3)</PresentationFormat>
  <Paragraphs>119</Paragraphs>
  <Slides>18</Slides>
  <Notes>10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Office Theme</vt:lpstr>
      <vt:lpstr> </vt:lpstr>
      <vt:lpstr>Слайд 2</vt:lpstr>
      <vt:lpstr>Слайд 3</vt:lpstr>
      <vt:lpstr> 1. Деньги,  2. Склонности,  3. Родители,  4. Престижность профессии,   5. Интересы,  6. Успехи в школе,   7. Способности,  8. Связи,  9. Давление сверстников,  10. СМИ,  11. Семейные традиции,  12. Перспективы  </vt:lpstr>
      <vt:lpstr>Слайд 5</vt:lpstr>
      <vt:lpstr>Слайд 6</vt:lpstr>
      <vt:lpstr>Престижные и доходные профессии сегодня</vt:lpstr>
      <vt:lpstr>Профессии, востребованные в перспективе</vt:lpstr>
      <vt:lpstr>Престижные и доходные профессии сегодня</vt:lpstr>
      <vt:lpstr>Слайд 10</vt:lpstr>
      <vt:lpstr>Слайд 11</vt:lpstr>
      <vt:lpstr>Слайд 12</vt:lpstr>
      <vt:lpstr>Преимущества IT специальностей</vt:lpstr>
      <vt:lpstr>Слайд 14</vt:lpstr>
      <vt:lpstr>Слайд 15</vt:lpstr>
      <vt:lpstr>Слайд 16</vt:lpstr>
      <vt:lpstr>-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Vladimir Lukin</dc:creator>
  <cp:lastModifiedBy>HOME</cp:lastModifiedBy>
  <cp:revision>68</cp:revision>
  <dcterms:created xsi:type="dcterms:W3CDTF">2012-12-03T19:46:22Z</dcterms:created>
  <dcterms:modified xsi:type="dcterms:W3CDTF">2015-03-11T16:56:20Z</dcterms:modified>
</cp:coreProperties>
</file>